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61" r:id="rId2"/>
    <p:sldId id="262" r:id="rId3"/>
    <p:sldId id="267" r:id="rId4"/>
    <p:sldId id="270" r:id="rId5"/>
    <p:sldId id="271" r:id="rId6"/>
    <p:sldId id="273" r:id="rId7"/>
    <p:sldId id="293" r:id="rId8"/>
    <p:sldId id="292" r:id="rId9"/>
    <p:sldId id="272" r:id="rId10"/>
    <p:sldId id="294" r:id="rId11"/>
    <p:sldId id="269" r:id="rId12"/>
    <p:sldId id="274" r:id="rId13"/>
    <p:sldId id="275" r:id="rId14"/>
    <p:sldId id="276" r:id="rId15"/>
    <p:sldId id="277" r:id="rId16"/>
    <p:sldId id="263" r:id="rId17"/>
    <p:sldId id="264" r:id="rId18"/>
    <p:sldId id="265" r:id="rId19"/>
    <p:sldId id="266" r:id="rId20"/>
    <p:sldId id="278" r:id="rId21"/>
    <p:sldId id="268" r:id="rId22"/>
    <p:sldId id="279" r:id="rId23"/>
    <p:sldId id="295" r:id="rId24"/>
    <p:sldId id="299" r:id="rId25"/>
    <p:sldId id="296" r:id="rId26"/>
    <p:sldId id="297" r:id="rId27"/>
    <p:sldId id="298" r:id="rId28"/>
    <p:sldId id="281" r:id="rId29"/>
    <p:sldId id="282" r:id="rId30"/>
    <p:sldId id="283" r:id="rId31"/>
    <p:sldId id="280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706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4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459954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  <a:latin typeface="+mn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 b="0">
                <a:solidFill>
                  <a:schemeClr val="accent1">
                    <a:lumMod val="75000"/>
                  </a:schemeClr>
                </a:solidFill>
                <a:latin typeface="+mn-lt"/>
                <a:cs typeface="DilleniaUPC" panose="02020603050405020304" pitchFamily="18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773D7F5-2305-40BF-9C1A-0442E49BE7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63920" y="21359"/>
            <a:ext cx="1607444" cy="80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5430E1-8BDA-4BB7-930D-F655EB4F3A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556" y="0"/>
            <a:ext cx="1607444" cy="8037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DEC2D41-D524-40F4-A8D2-3205169D47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139" y="107567"/>
            <a:ext cx="9601200" cy="785568"/>
          </a:xfrm>
        </p:spPr>
        <p:txBody>
          <a:bodyPr>
            <a:normAutofit/>
          </a:bodyPr>
          <a:lstStyle>
            <a:lvl1pPr>
              <a:defRPr sz="3600">
                <a:latin typeface="+mj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Head </a:t>
            </a:r>
            <a:r>
              <a:rPr lang="th-TH" dirty="0"/>
              <a:t>หัวข้อ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0E95144-2E5D-4ECC-8DF8-73076B7E41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0611" y="1265275"/>
            <a:ext cx="10910777" cy="5156791"/>
          </a:xfrm>
        </p:spPr>
        <p:txBody>
          <a:bodyPr>
            <a:normAutofit lnSpcReduction="10000"/>
          </a:bodyPr>
          <a:lstStyle>
            <a:lvl1pPr>
              <a:defRPr sz="2800">
                <a:latin typeface="+mn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One</a:t>
            </a:r>
            <a:r>
              <a:rPr lang="th-TH" dirty="0"/>
              <a:t> หัวข้อ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52C341-E780-45E3-A343-757063B58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Intelligent Devices and Digital Systems, CIE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D6BDB-11FA-4084-BEF8-9B87B02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688" y="6289679"/>
            <a:ext cx="2094505" cy="222436"/>
          </a:xfrm>
        </p:spPr>
        <p:txBody>
          <a:bodyPr/>
          <a:lstStyle/>
          <a:p>
            <a:r>
              <a:rPr lang="en-US" dirty="0" err="1"/>
              <a:t>Dr.Sumek</a:t>
            </a:r>
            <a:r>
              <a:rPr lang="en-US" dirty="0"/>
              <a:t> Wisayataksin</a:t>
            </a:r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1/20/2021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1/20/2021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1/20/2021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D2E0E0-7E71-4E7F-8498-262C2970A297}"/>
              </a:ext>
            </a:extLst>
          </p:cNvPr>
          <p:cNvSpPr txBox="1"/>
          <p:nvPr userDrawn="1"/>
        </p:nvSpPr>
        <p:spPr>
          <a:xfrm>
            <a:off x="902677" y="621323"/>
            <a:ext cx="9956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English 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ไทย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Test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1/20/2021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EEE_802.11" TargetMode="Externa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065402"/>
            <a:ext cx="9604310" cy="721550"/>
          </a:xfrm>
        </p:spPr>
        <p:txBody>
          <a:bodyPr>
            <a:normAutofit/>
          </a:bodyPr>
          <a:lstStyle/>
          <a:p>
            <a:pPr algn="r"/>
            <a:r>
              <a:rPr lang="en-US" sz="3600" dirty="0"/>
              <a:t>Lab 1 : Introduction to Arduino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3604438"/>
            <a:ext cx="9604310" cy="1626782"/>
          </a:xfrm>
        </p:spPr>
        <p:txBody>
          <a:bodyPr/>
          <a:lstStyle/>
          <a:p>
            <a:pPr algn="r"/>
            <a:r>
              <a:rPr lang="en-US" sz="1800" dirty="0"/>
              <a:t>Asst. Prof. </a:t>
            </a:r>
            <a:r>
              <a:rPr lang="en-US" sz="1800" dirty="0" err="1"/>
              <a:t>Dr.Sumek</a:t>
            </a:r>
            <a:r>
              <a:rPr lang="en-US" sz="1800" dirty="0"/>
              <a:t>  Wisayataksin</a:t>
            </a:r>
          </a:p>
          <a:p>
            <a:pPr algn="r"/>
            <a:endParaRPr lang="en-US" sz="1800" dirty="0"/>
          </a:p>
          <a:p>
            <a:pPr algn="r"/>
            <a:r>
              <a:rPr lang="en-US" sz="1800" dirty="0"/>
              <a:t>Faculty of Engineering</a:t>
            </a:r>
          </a:p>
          <a:p>
            <a:pPr algn="r"/>
            <a:r>
              <a:rPr lang="en-US" sz="1800" dirty="0"/>
              <a:t>King Mongkut’s Institute of Technology </a:t>
            </a:r>
            <a:r>
              <a:rPr lang="en-US" sz="1800" dirty="0" err="1"/>
              <a:t>Ladkrabang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A6F0-752C-4DA2-9993-9F2FB99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Board Comparison</a:t>
            </a:r>
          </a:p>
        </p:txBody>
      </p:sp>
      <p:pic>
        <p:nvPicPr>
          <p:cNvPr id="4098" name="Picture 2" descr="Arduino Comparison Chart">
            <a:extLst>
              <a:ext uri="{FF2B5EF4-FFF2-40B4-BE49-F238E27FC236}">
                <a16:creationId xmlns:a16="http://schemas.microsoft.com/office/drawing/2014/main" id="{37159099-4D76-4904-86B9-21FD7091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282" y="1106123"/>
            <a:ext cx="9718157" cy="464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22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EB87B-E1DB-4C66-8C5D-05700AF1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C11011-F15E-4432-A27F-D881166E0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996" y="971921"/>
            <a:ext cx="6647839" cy="51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2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85055-BF87-4DFD-84AA-7AE4175D2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IDE  -&gt;  www.arduino.cc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C3796-6B19-4740-B031-55D434C1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14" y="980644"/>
            <a:ext cx="8526932" cy="48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6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DE3AA-0136-4974-896E-A77B814F4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9640D2-2DE4-4663-B100-F2A9699F7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339" y="826169"/>
            <a:ext cx="7153792" cy="520566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E724F20-784F-425E-874F-24CED6D70E8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26423" y="1250215"/>
            <a:ext cx="955916" cy="369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68C7B2-6027-4FFE-B724-5151C38512EE}"/>
              </a:ext>
            </a:extLst>
          </p:cNvPr>
          <p:cNvSpPr txBox="1"/>
          <p:nvPr/>
        </p:nvSpPr>
        <p:spPr>
          <a:xfrm>
            <a:off x="1085226" y="1434663"/>
            <a:ext cx="1641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Code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717D6B-4F91-4661-81BA-23856601E2D4}"/>
              </a:ext>
            </a:extLst>
          </p:cNvPr>
          <p:cNvCxnSpPr>
            <a:cxnSpLocks/>
          </p:cNvCxnSpPr>
          <p:nvPr/>
        </p:nvCxnSpPr>
        <p:spPr>
          <a:xfrm flipV="1">
            <a:off x="2464662" y="1272839"/>
            <a:ext cx="1529468" cy="1065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A1AF041-2FA8-41FE-84A2-19E045456EB0}"/>
              </a:ext>
            </a:extLst>
          </p:cNvPr>
          <p:cNvSpPr txBox="1"/>
          <p:nvPr/>
        </p:nvSpPr>
        <p:spPr>
          <a:xfrm>
            <a:off x="935194" y="2093753"/>
            <a:ext cx="3058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Upload Code</a:t>
            </a:r>
          </a:p>
          <a:p>
            <a:r>
              <a:rPr lang="en-US" dirty="0"/>
              <a:t>(Program Flash Memory</a:t>
            </a:r>
          </a:p>
        </p:txBody>
      </p:sp>
    </p:spTree>
    <p:extLst>
      <p:ext uri="{BB962C8B-B14F-4D97-AF65-F5344CB8AC3E}">
        <p14:creationId xmlns:p14="http://schemas.microsoft.com/office/powerpoint/2010/main" val="51467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A6E58-DEE3-44FD-B1B7-37CC57FEE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B5905-7BF9-4979-865A-1030E9F47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971660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Select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3F8A13-8DFC-4F14-91CB-5758802A9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041" y="971659"/>
            <a:ext cx="6822833" cy="515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693E-F069-4E0F-9FEB-06CF061EB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F06C7-D536-435E-8A80-B85CC1D04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13605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Select Serial Port Connection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CEABE-226D-499F-9F2A-17D6B9FF1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160" y="1520545"/>
            <a:ext cx="6249838" cy="453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7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47F1C-E47D-4244-A23B-004A46E5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E26B2-5AFC-4951-A58C-FAB90EBCA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39440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Bare minimum code</a:t>
            </a:r>
          </a:p>
          <a:p>
            <a:pPr>
              <a:buNone/>
            </a:pPr>
            <a:r>
              <a:rPr lang="en-US" dirty="0"/>
              <a:t>         void </a:t>
            </a:r>
            <a:r>
              <a:rPr lang="en-US" b="1" dirty="0"/>
              <a:t>setup</a:t>
            </a:r>
            <a:r>
              <a:rPr lang="en-US" dirty="0"/>
              <a:t>() {</a:t>
            </a:r>
            <a:br>
              <a:rPr lang="en-US" dirty="0"/>
            </a:br>
            <a:r>
              <a:rPr lang="en-US" dirty="0"/>
              <a:t>              </a:t>
            </a:r>
            <a:r>
              <a:rPr lang="en-US" i="1" dirty="0"/>
              <a:t>// put your setup code here, to run once:</a:t>
            </a:r>
            <a:endParaRPr lang="en-US" dirty="0"/>
          </a:p>
          <a:p>
            <a:pPr>
              <a:buNone/>
            </a:pPr>
            <a:r>
              <a:rPr lang="en-US" dirty="0"/>
              <a:t>          }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          void </a:t>
            </a:r>
            <a:r>
              <a:rPr lang="en-US" b="1" dirty="0"/>
              <a:t>loop</a:t>
            </a:r>
            <a:r>
              <a:rPr lang="en-US" dirty="0"/>
              <a:t>() {</a:t>
            </a:r>
            <a:br>
              <a:rPr lang="en-US" dirty="0"/>
            </a:br>
            <a:r>
              <a:rPr lang="en-US" dirty="0"/>
              <a:t>             </a:t>
            </a:r>
            <a:r>
              <a:rPr lang="en-US" i="1" dirty="0"/>
              <a:t>// put your main code here, to run repeatedly:</a:t>
            </a:r>
          </a:p>
          <a:p>
            <a:pPr>
              <a:buNone/>
            </a:pPr>
            <a:r>
              <a:rPr lang="en-US" dirty="0"/>
              <a:t>           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78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DD8F8-0558-4A7A-8EBE-409058D93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Bare minimum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2CE2B-6A35-4F70-B062-EFD2256F6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setup : It is called only when the Arduino is powered on or reset. It is used to initialize variables and pin modes </a:t>
            </a:r>
          </a:p>
          <a:p>
            <a:endParaRPr lang="en-US" dirty="0"/>
          </a:p>
          <a:p>
            <a:r>
              <a:rPr lang="en-US" dirty="0"/>
              <a:t>loop : The loop functions runs continuously till the device is powered off. The main logic of the code goes here. Similar to while (1) for micro-controller programming.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61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AE1D-8CB0-4BD0-8088-C2047579D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PinMode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6ABB9-5EB5-404E-9802-18D3F787C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63939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A pin on Arduino can be set as input or output by using </a:t>
            </a:r>
            <a:r>
              <a:rPr lang="en-US" dirty="0" err="1"/>
              <a:t>pinMode</a:t>
            </a:r>
            <a:r>
              <a:rPr lang="en-US" dirty="0"/>
              <a:t> function. </a:t>
            </a:r>
          </a:p>
          <a:p>
            <a:r>
              <a:rPr lang="en-US" dirty="0" err="1"/>
              <a:t>pinMode</a:t>
            </a:r>
            <a:r>
              <a:rPr lang="en-US" dirty="0"/>
              <a:t>(13, OUTPUT); // sets pin 13 as output pin</a:t>
            </a:r>
          </a:p>
          <a:p>
            <a:r>
              <a:rPr lang="en-US" dirty="0" err="1"/>
              <a:t>pinMode</a:t>
            </a:r>
            <a:r>
              <a:rPr lang="en-US" dirty="0"/>
              <a:t>(13, INPUT); // sets pin 13 as input pin</a:t>
            </a:r>
          </a:p>
          <a:p>
            <a:endParaRPr lang="en-US" dirty="0"/>
          </a:p>
        </p:txBody>
      </p:sp>
      <p:pic>
        <p:nvPicPr>
          <p:cNvPr id="4" name="Picture 3" descr="images (4).jpg">
            <a:extLst>
              <a:ext uri="{FF2B5EF4-FFF2-40B4-BE49-F238E27FC236}">
                <a16:creationId xmlns:a16="http://schemas.microsoft.com/office/drawing/2014/main" id="{56BC9882-D989-43F3-B753-5AFE0730521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3944161" y="3463128"/>
            <a:ext cx="2914801" cy="241451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05FE716-46F4-4DE7-8EEB-F0C109DDC537}"/>
              </a:ext>
            </a:extLst>
          </p:cNvPr>
          <p:cNvCxnSpPr/>
          <p:nvPr/>
        </p:nvCxnSpPr>
        <p:spPr>
          <a:xfrm flipH="1" flipV="1">
            <a:off x="6350466" y="4496499"/>
            <a:ext cx="1879134" cy="100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13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8D367-33CD-4AFF-B7C6-BC8E1ED89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Digital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3BC10-20F4-41A9-A404-A5DCC35D2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digitalWrite</a:t>
            </a:r>
            <a:r>
              <a:rPr lang="en-US" dirty="0"/>
              <a:t>(13, LOW); // Makes the output voltage on pin 13 , 0V</a:t>
            </a:r>
          </a:p>
          <a:p>
            <a:r>
              <a:rPr lang="en-US" dirty="0" err="1"/>
              <a:t>digitalWrite</a:t>
            </a:r>
            <a:r>
              <a:rPr lang="en-US" dirty="0"/>
              <a:t>(13, HIGH); // Makes the output voltage on pin 13 , 5V</a:t>
            </a:r>
          </a:p>
          <a:p>
            <a:endParaRPr lang="en-US" dirty="0"/>
          </a:p>
        </p:txBody>
      </p:sp>
      <p:pic>
        <p:nvPicPr>
          <p:cNvPr id="4" name="Picture 3" descr="images (4).jpg">
            <a:extLst>
              <a:ext uri="{FF2B5EF4-FFF2-40B4-BE49-F238E27FC236}">
                <a16:creationId xmlns:a16="http://schemas.microsoft.com/office/drawing/2014/main" id="{02084349-310F-4B4B-9C48-198BC113F09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4321" y="2666090"/>
            <a:ext cx="3636777" cy="301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2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DD50-119C-4395-800A-B95CEDBA7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Arduino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9D1F4-BB68-4EDD-B573-ED9B6F674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89774"/>
            <a:ext cx="10910777" cy="5156791"/>
          </a:xfrm>
        </p:spPr>
        <p:txBody>
          <a:bodyPr>
            <a:normAutofit/>
          </a:bodyPr>
          <a:lstStyle/>
          <a:p>
            <a:r>
              <a:rPr lang="en-US" b="1" dirty="0"/>
              <a:t>Open Source </a:t>
            </a:r>
            <a:r>
              <a:rPr lang="en-US" dirty="0"/>
              <a:t>electronic prototyping </a:t>
            </a:r>
            <a:r>
              <a:rPr lang="en-US" b="1" dirty="0"/>
              <a:t>platform</a:t>
            </a:r>
            <a:r>
              <a:rPr lang="en-US" dirty="0"/>
              <a:t> based on flexible </a:t>
            </a:r>
            <a:r>
              <a:rPr lang="en-US" b="1" dirty="0"/>
              <a:t>easy to use</a:t>
            </a:r>
            <a:r>
              <a:rPr lang="en-US" dirty="0"/>
              <a:t> hardware and software.  </a:t>
            </a:r>
          </a:p>
          <a:p>
            <a:endParaRPr lang="en-US" dirty="0"/>
          </a:p>
        </p:txBody>
      </p:sp>
      <p:pic>
        <p:nvPicPr>
          <p:cNvPr id="4" name="Picture 3" descr="images (4).jpg">
            <a:extLst>
              <a:ext uri="{FF2B5EF4-FFF2-40B4-BE49-F238E27FC236}">
                <a16:creationId xmlns:a16="http://schemas.microsoft.com/office/drawing/2014/main" id="{959CB4C6-4DF7-43D7-A2F6-00F6393C910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33103" y="2207002"/>
            <a:ext cx="4397013" cy="3642329"/>
          </a:xfrm>
          <a:prstGeom prst="rect">
            <a:avLst/>
          </a:prstGeom>
        </p:spPr>
      </p:pic>
      <p:pic>
        <p:nvPicPr>
          <p:cNvPr id="1026" name="Picture 2" descr="Image result for arduino ide">
            <a:extLst>
              <a:ext uri="{FF2B5EF4-FFF2-40B4-BE49-F238E27FC236}">
                <a16:creationId xmlns:a16="http://schemas.microsoft.com/office/drawing/2014/main" id="{532EF6EA-7747-4782-99C4-4C1F83591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6" y="2647259"/>
            <a:ext cx="4971263" cy="276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174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DE3E8-37C8-4D2C-9A1C-48E068C7B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(Light-Emitting Diode)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3BD7B-B599-48A6-A21C-96F66CB08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2" y="1265275"/>
            <a:ext cx="7916160" cy="5156791"/>
          </a:xfrm>
        </p:spPr>
        <p:txBody>
          <a:bodyPr>
            <a:normAutofit/>
          </a:bodyPr>
          <a:lstStyle/>
          <a:p>
            <a:r>
              <a:rPr lang="en-US" dirty="0"/>
              <a:t>a semiconductor light source that emits light when current flows through it. </a:t>
            </a:r>
          </a:p>
          <a:p>
            <a:r>
              <a:rPr lang="en-US" dirty="0"/>
              <a:t>The color of the light (corresponding to the energy of the photons) is determined by the energy required for electrons to cross the band gap of the semiconductor. </a:t>
            </a:r>
          </a:p>
        </p:txBody>
      </p:sp>
      <p:pic>
        <p:nvPicPr>
          <p:cNvPr id="9218" name="Picture 2" descr="Image result for led legs">
            <a:extLst>
              <a:ext uri="{FF2B5EF4-FFF2-40B4-BE49-F238E27FC236}">
                <a16:creationId xmlns:a16="http://schemas.microsoft.com/office/drawing/2014/main" id="{42C5A424-1AE9-4FE9-8BEE-B1CFECE2F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850" y="1396284"/>
            <a:ext cx="1911422" cy="419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84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730EA-5FC8-4AEB-9C96-5AF5F5B1C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1.1 : LED Control</a:t>
            </a:r>
          </a:p>
        </p:txBody>
      </p:sp>
      <p:pic>
        <p:nvPicPr>
          <p:cNvPr id="8194" name="Picture 2" descr="Getting Started with the Arduino – Controlling the LED (Part 1)">
            <a:extLst>
              <a:ext uri="{FF2B5EF4-FFF2-40B4-BE49-F238E27FC236}">
                <a16:creationId xmlns:a16="http://schemas.microsoft.com/office/drawing/2014/main" id="{C9A4A959-738C-4F61-96E6-8AC70BAD2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651" y="1065402"/>
            <a:ext cx="3719075" cy="496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lated image">
            <a:extLst>
              <a:ext uri="{FF2B5EF4-FFF2-40B4-BE49-F238E27FC236}">
                <a16:creationId xmlns:a16="http://schemas.microsoft.com/office/drawing/2014/main" id="{1C600320-06E8-47AF-BCD1-8FA3D7167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557" y="666687"/>
            <a:ext cx="3389304" cy="211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4C57BD-9361-4FBB-8FE8-5682189250B0}"/>
              </a:ext>
            </a:extLst>
          </p:cNvPr>
          <p:cNvSpPr txBox="1"/>
          <p:nvPr/>
        </p:nvSpPr>
        <p:spPr>
          <a:xfrm>
            <a:off x="7139635" y="202461"/>
            <a:ext cx="1995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Breadboard</a:t>
            </a:r>
          </a:p>
        </p:txBody>
      </p:sp>
      <p:pic>
        <p:nvPicPr>
          <p:cNvPr id="6146" name="Picture 2" descr="Male-Male Jumper Wires 150mm (6&quot;) 22 AWG, 10 Pack – Solarbotics Ltd.">
            <a:extLst>
              <a:ext uri="{FF2B5EF4-FFF2-40B4-BE49-F238E27FC236}">
                <a16:creationId xmlns:a16="http://schemas.microsoft.com/office/drawing/2014/main" id="{515D9C55-7BC1-4580-A835-7C13519DC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067" y="2812590"/>
            <a:ext cx="4207044" cy="315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06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8A71D1D-AE21-426E-94E6-00A0E7E6D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194" y="320264"/>
            <a:ext cx="9003145" cy="396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D7E8D-A8CC-4121-B568-648B9415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Breadboard or Protoboard</a:t>
            </a:r>
          </a:p>
        </p:txBody>
      </p:sp>
      <p:pic>
        <p:nvPicPr>
          <p:cNvPr id="10244" name="Picture 4" descr="Related image">
            <a:extLst>
              <a:ext uri="{FF2B5EF4-FFF2-40B4-BE49-F238E27FC236}">
                <a16:creationId xmlns:a16="http://schemas.microsoft.com/office/drawing/2014/main" id="{DEB06644-2090-45FC-AE33-A446F6AC2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582" y="3689641"/>
            <a:ext cx="3578953" cy="2231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Jaswehome Wooden Bread Board Zebra Wood Snack Fruit Tray Wood Serving Board  Wood Food Plate Kitchen Accessories|Chopping Blocks| - AliExpress">
            <a:extLst>
              <a:ext uri="{FF2B5EF4-FFF2-40B4-BE49-F238E27FC236}">
                <a16:creationId xmlns:a16="http://schemas.microsoft.com/office/drawing/2014/main" id="{F903A73B-355C-4F45-8CD8-1DB015F31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495" y="3896047"/>
            <a:ext cx="3242629" cy="181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40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730EA-5FC8-4AEB-9C96-5AF5F5B1C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1.1 : LED Control</a:t>
            </a:r>
          </a:p>
        </p:txBody>
      </p:sp>
      <p:pic>
        <p:nvPicPr>
          <p:cNvPr id="8194" name="Picture 2" descr="Getting Started with the Arduino – Controlling the LED (Part 1)">
            <a:extLst>
              <a:ext uri="{FF2B5EF4-FFF2-40B4-BE49-F238E27FC236}">
                <a16:creationId xmlns:a16="http://schemas.microsoft.com/office/drawing/2014/main" id="{C9A4A959-738C-4F61-96E6-8AC70BAD2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651" y="1065402"/>
            <a:ext cx="3719075" cy="496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0AFE3-ADED-4610-A0FB-D3354475EFAE}"/>
              </a:ext>
            </a:extLst>
          </p:cNvPr>
          <p:cNvSpPr txBox="1"/>
          <p:nvPr/>
        </p:nvSpPr>
        <p:spPr>
          <a:xfrm>
            <a:off x="6096000" y="1166842"/>
            <a:ext cx="49830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void setup() </a:t>
            </a:r>
          </a:p>
          <a:p>
            <a:r>
              <a:rPr lang="en-US" sz="2400" dirty="0"/>
              <a:t>{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pinMode</a:t>
            </a:r>
            <a:r>
              <a:rPr lang="en-US" sz="2400" dirty="0"/>
              <a:t>(13, OUTPUT);</a:t>
            </a:r>
          </a:p>
          <a:p>
            <a:r>
              <a:rPr lang="en-US" sz="2400" dirty="0"/>
              <a:t>}</a:t>
            </a:r>
          </a:p>
          <a:p>
            <a:endParaRPr lang="en-US" sz="2400" dirty="0"/>
          </a:p>
          <a:p>
            <a:r>
              <a:rPr lang="en-US" sz="2400" dirty="0"/>
              <a:t>void loop() </a:t>
            </a:r>
          </a:p>
          <a:p>
            <a:r>
              <a:rPr lang="en-US" sz="2400" dirty="0"/>
              <a:t>{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digitalWrite</a:t>
            </a:r>
            <a:r>
              <a:rPr lang="en-US" sz="2400" dirty="0"/>
              <a:t>(13, HIGH);   </a:t>
            </a:r>
          </a:p>
          <a:p>
            <a:r>
              <a:rPr lang="en-US" sz="2400" dirty="0"/>
              <a:t>    delay(1000);              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digitalWrite</a:t>
            </a:r>
            <a:r>
              <a:rPr lang="en-US" sz="2400" dirty="0"/>
              <a:t>(13, LOW);   </a:t>
            </a:r>
          </a:p>
          <a:p>
            <a:r>
              <a:rPr lang="en-US" sz="2400" dirty="0"/>
              <a:t>    delay(1000);             </a:t>
            </a:r>
          </a:p>
          <a:p>
            <a:r>
              <a:rPr lang="en-US" sz="2400" dirty="0"/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BEFF606-F275-49AD-AEE2-FCDFD282568D}"/>
              </a:ext>
            </a:extLst>
          </p:cNvPr>
          <p:cNvCxnSpPr>
            <a:cxnSpLocks/>
          </p:cNvCxnSpPr>
          <p:nvPr/>
        </p:nvCxnSpPr>
        <p:spPr>
          <a:xfrm flipH="1">
            <a:off x="3212984" y="1644242"/>
            <a:ext cx="1308682" cy="411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69FB554-D3E2-470C-96DC-E7AFBED2C26C}"/>
              </a:ext>
            </a:extLst>
          </p:cNvPr>
          <p:cNvSpPr txBox="1"/>
          <p:nvPr/>
        </p:nvSpPr>
        <p:spPr>
          <a:xfrm>
            <a:off x="4546833" y="1459576"/>
            <a:ext cx="116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220 Ohm</a:t>
            </a:r>
          </a:p>
        </p:txBody>
      </p:sp>
    </p:spTree>
    <p:extLst>
      <p:ext uri="{BB962C8B-B14F-4D97-AF65-F5344CB8AC3E}">
        <p14:creationId xmlns:p14="http://schemas.microsoft.com/office/powerpoint/2010/main" val="312048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87410-6091-4499-86C8-ADA072210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compile and upload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428170-58D0-4A9B-86F8-851819DF5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804" y="1197525"/>
            <a:ext cx="8506691" cy="446294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513AB0-9705-43B5-94B4-FA16B47CA8A2}"/>
              </a:ext>
            </a:extLst>
          </p:cNvPr>
          <p:cNvCxnSpPr/>
          <p:nvPr/>
        </p:nvCxnSpPr>
        <p:spPr>
          <a:xfrm flipH="1">
            <a:off x="1736521" y="1006679"/>
            <a:ext cx="1166070" cy="620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1014-73A9-44BC-9C5E-4373BCA0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submit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9439-BE6D-4A29-B3E0-012E34CA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55550"/>
            <a:ext cx="10910777" cy="5156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Submit your code.</a:t>
            </a:r>
          </a:p>
        </p:txBody>
      </p:sp>
      <p:pic>
        <p:nvPicPr>
          <p:cNvPr id="7170" name="Picture 2" descr="Arduino IDE - Wikipedia">
            <a:extLst>
              <a:ext uri="{FF2B5EF4-FFF2-40B4-BE49-F238E27FC236}">
                <a16:creationId xmlns:a16="http://schemas.microsoft.com/office/drawing/2014/main" id="{778EAEB3-D241-4E73-82A0-94043D57C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421" y="1235790"/>
            <a:ext cx="6394187" cy="532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66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1014-73A9-44BC-9C5E-4373BCA0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submit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9439-BE6D-4A29-B3E0-012E34CA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55550"/>
            <a:ext cx="10910777" cy="5156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2. Submit your hardware pictures.</a:t>
            </a:r>
          </a:p>
        </p:txBody>
      </p:sp>
      <p:pic>
        <p:nvPicPr>
          <p:cNvPr id="9218" name="Picture 2" descr="Arduino Blink Tutorial | Interfacing Arduino LED using Arduino DigitalWrite">
            <a:extLst>
              <a:ext uri="{FF2B5EF4-FFF2-40B4-BE49-F238E27FC236}">
                <a16:creationId xmlns:a16="http://schemas.microsoft.com/office/drawing/2014/main" id="{9B9AE2D9-76C2-486F-844F-C9E469536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63" y="1622390"/>
            <a:ext cx="5772797" cy="432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57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1014-73A9-44BC-9C5E-4373BCA0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submit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9439-BE6D-4A29-B3E0-012E34CA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55550"/>
            <a:ext cx="10910777" cy="5156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Submit video showing how it works (with yourself in the video).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A9397-2929-48EC-AA7C-72CD84CC0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39" y="2491529"/>
            <a:ext cx="4665742" cy="2617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9C8468-4ECA-48FD-9084-E8E1DE43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473" y="2491529"/>
            <a:ext cx="5078605" cy="261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149F0-7A74-4BC7-89B8-FD9077ADA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Digital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D8318-81DC-4530-897F-7C37C1722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pinMode</a:t>
            </a:r>
            <a:r>
              <a:rPr lang="en-US" dirty="0"/>
              <a:t>(2, INPUT);                     // sets pin 2 as input pin</a:t>
            </a:r>
          </a:p>
          <a:p>
            <a:r>
              <a:rPr lang="en-US" dirty="0" err="1"/>
              <a:t>buttonState</a:t>
            </a:r>
            <a:r>
              <a:rPr lang="en-US" dirty="0"/>
              <a:t> = </a:t>
            </a:r>
            <a:r>
              <a:rPr lang="en-US" dirty="0" err="1"/>
              <a:t>digitalRead</a:t>
            </a:r>
            <a:r>
              <a:rPr lang="en-US" dirty="0"/>
              <a:t>(2);      // reads the value of pin 2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93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5313-A461-442F-BF43-FE43B3D35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Button</a:t>
            </a:r>
          </a:p>
        </p:txBody>
      </p:sp>
      <p:pic>
        <p:nvPicPr>
          <p:cNvPr id="11266" name="Picture 2" descr="Related image">
            <a:extLst>
              <a:ext uri="{FF2B5EF4-FFF2-40B4-BE49-F238E27FC236}">
                <a16:creationId xmlns:a16="http://schemas.microsoft.com/office/drawing/2014/main" id="{B7EF00E0-C74D-4B81-B6C0-E1B8BCF9A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275231">
            <a:off x="914137" y="1580515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5F09C9C-AF22-4A3B-A6CE-AEC42CD0025D}"/>
              </a:ext>
            </a:extLst>
          </p:cNvPr>
          <p:cNvCxnSpPr>
            <a:cxnSpLocks/>
          </p:cNvCxnSpPr>
          <p:nvPr/>
        </p:nvCxnSpPr>
        <p:spPr>
          <a:xfrm>
            <a:off x="5855516" y="1719744"/>
            <a:ext cx="0" cy="140096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2708B13-1273-49B3-8A3C-93AAE4D64F92}"/>
              </a:ext>
            </a:extLst>
          </p:cNvPr>
          <p:cNvCxnSpPr>
            <a:cxnSpLocks/>
          </p:cNvCxnSpPr>
          <p:nvPr/>
        </p:nvCxnSpPr>
        <p:spPr>
          <a:xfrm flipV="1">
            <a:off x="5863905" y="3120705"/>
            <a:ext cx="369115" cy="780176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498156-6DBD-4F94-92F7-66C816B6481E}"/>
              </a:ext>
            </a:extLst>
          </p:cNvPr>
          <p:cNvCxnSpPr/>
          <p:nvPr/>
        </p:nvCxnSpPr>
        <p:spPr>
          <a:xfrm>
            <a:off x="5863905" y="3900881"/>
            <a:ext cx="0" cy="1371308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907C8923-01F9-4437-9783-4503211B5B7A}"/>
              </a:ext>
            </a:extLst>
          </p:cNvPr>
          <p:cNvSpPr/>
          <p:nvPr/>
        </p:nvSpPr>
        <p:spPr>
          <a:xfrm>
            <a:off x="5750654" y="3007453"/>
            <a:ext cx="226500" cy="226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6A6614-E370-4138-9F36-31520CDBBA65}"/>
              </a:ext>
            </a:extLst>
          </p:cNvPr>
          <p:cNvCxnSpPr>
            <a:cxnSpLocks/>
          </p:cNvCxnSpPr>
          <p:nvPr/>
        </p:nvCxnSpPr>
        <p:spPr>
          <a:xfrm>
            <a:off x="9573238" y="1719744"/>
            <a:ext cx="0" cy="140096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0424B6-35A1-4CC7-BD9D-4055AB35551F}"/>
              </a:ext>
            </a:extLst>
          </p:cNvPr>
          <p:cNvCxnSpPr>
            <a:cxnSpLocks/>
            <a:endCxn id="17" idx="4"/>
          </p:cNvCxnSpPr>
          <p:nvPr/>
        </p:nvCxnSpPr>
        <p:spPr>
          <a:xfrm flipH="1" flipV="1">
            <a:off x="9581626" y="3233956"/>
            <a:ext cx="2" cy="666926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260E200-23F0-410C-A30D-302BB413C56A}"/>
              </a:ext>
            </a:extLst>
          </p:cNvPr>
          <p:cNvCxnSpPr/>
          <p:nvPr/>
        </p:nvCxnSpPr>
        <p:spPr>
          <a:xfrm>
            <a:off x="9581627" y="3900881"/>
            <a:ext cx="0" cy="1371308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D147938-DE79-4350-9E80-7E16E64D701D}"/>
              </a:ext>
            </a:extLst>
          </p:cNvPr>
          <p:cNvSpPr/>
          <p:nvPr/>
        </p:nvSpPr>
        <p:spPr>
          <a:xfrm>
            <a:off x="9468376" y="3007453"/>
            <a:ext cx="226500" cy="226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97D87B-81A8-4D61-92E2-9E24A8A4E924}"/>
              </a:ext>
            </a:extLst>
          </p:cNvPr>
          <p:cNvSpPr txBox="1"/>
          <p:nvPr/>
        </p:nvSpPr>
        <p:spPr>
          <a:xfrm>
            <a:off x="4919576" y="960162"/>
            <a:ext cx="2257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Not Push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2AEC34-C477-4D19-9172-861F180F693E}"/>
              </a:ext>
            </a:extLst>
          </p:cNvPr>
          <p:cNvSpPr txBox="1"/>
          <p:nvPr/>
        </p:nvSpPr>
        <p:spPr>
          <a:xfrm>
            <a:off x="8452740" y="957979"/>
            <a:ext cx="2257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    Push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B78826-C15D-4269-BF61-880E60F5C6DD}"/>
              </a:ext>
            </a:extLst>
          </p:cNvPr>
          <p:cNvSpPr txBox="1"/>
          <p:nvPr/>
        </p:nvSpPr>
        <p:spPr>
          <a:xfrm>
            <a:off x="4493576" y="5283430"/>
            <a:ext cx="3125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Open Circuit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3E287C-2BF5-4594-9EDA-084ECEA0EB99}"/>
              </a:ext>
            </a:extLst>
          </p:cNvPr>
          <p:cNvSpPr txBox="1"/>
          <p:nvPr/>
        </p:nvSpPr>
        <p:spPr>
          <a:xfrm>
            <a:off x="8169352" y="5283430"/>
            <a:ext cx="3125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Short Circuit</a:t>
            </a:r>
          </a:p>
        </p:txBody>
      </p:sp>
    </p:spTree>
    <p:extLst>
      <p:ext uri="{BB962C8B-B14F-4D97-AF65-F5344CB8AC3E}">
        <p14:creationId xmlns:p14="http://schemas.microsoft.com/office/powerpoint/2010/main" val="6219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C7676-58F3-435A-A471-A640FC005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8DD105-E2B9-4A6D-898C-FC0696D8A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236" y="1042165"/>
            <a:ext cx="7575303" cy="508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97B927DC-48C1-4E61-87D6-0C3450785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275231">
            <a:off x="1514681" y="766532"/>
            <a:ext cx="2449025" cy="244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62EC25-2441-47F7-B72B-FCEA55C6D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Button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D9C4B-9C81-4DA3-BA8E-BB8599BED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69604">
            <a:off x="1331019" y="3393221"/>
            <a:ext cx="2276475" cy="1924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25DE2D-3D15-46A0-A666-B153AD184235}"/>
              </a:ext>
            </a:extLst>
          </p:cNvPr>
          <p:cNvSpPr txBox="1"/>
          <p:nvPr/>
        </p:nvSpPr>
        <p:spPr>
          <a:xfrm>
            <a:off x="2650994" y="3443519"/>
            <a:ext cx="1744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 (Logic 0)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A781EDCA-3F19-42D8-93C4-1B43CAD6C713}"/>
              </a:ext>
            </a:extLst>
          </p:cNvPr>
          <p:cNvSpPr/>
          <p:nvPr/>
        </p:nvSpPr>
        <p:spPr>
          <a:xfrm rot="10800000">
            <a:off x="2903809" y="2982622"/>
            <a:ext cx="310392" cy="3942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1AD674-A9B4-449D-BE0D-A337262CB3FE}"/>
              </a:ext>
            </a:extLst>
          </p:cNvPr>
          <p:cNvSpPr txBox="1"/>
          <p:nvPr/>
        </p:nvSpPr>
        <p:spPr>
          <a:xfrm>
            <a:off x="1591998" y="5646293"/>
            <a:ext cx="1599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(Logic 1)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D01328-406A-4073-8B9E-72BB50EDFC48}"/>
              </a:ext>
            </a:extLst>
          </p:cNvPr>
          <p:cNvCxnSpPr>
            <a:cxnSpLocks/>
          </p:cNvCxnSpPr>
          <p:nvPr/>
        </p:nvCxnSpPr>
        <p:spPr>
          <a:xfrm flipH="1">
            <a:off x="1438899" y="2987624"/>
            <a:ext cx="970344" cy="0"/>
          </a:xfrm>
          <a:prstGeom prst="line">
            <a:avLst/>
          </a:prstGeom>
          <a:ln w="476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836506A-63F4-40B8-861A-E8FFA561787B}"/>
              </a:ext>
            </a:extLst>
          </p:cNvPr>
          <p:cNvSpPr txBox="1"/>
          <p:nvPr/>
        </p:nvSpPr>
        <p:spPr>
          <a:xfrm>
            <a:off x="782498" y="2581654"/>
            <a:ext cx="185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Input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6112FB-885E-422A-BE05-B5D8FB229509}"/>
              </a:ext>
            </a:extLst>
          </p:cNvPr>
          <p:cNvCxnSpPr>
            <a:cxnSpLocks/>
          </p:cNvCxnSpPr>
          <p:nvPr/>
        </p:nvCxnSpPr>
        <p:spPr>
          <a:xfrm>
            <a:off x="6163319" y="2337043"/>
            <a:ext cx="0" cy="140096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3D8080-EC71-4FF1-A8BD-3A34981B0795}"/>
              </a:ext>
            </a:extLst>
          </p:cNvPr>
          <p:cNvCxnSpPr>
            <a:cxnSpLocks/>
          </p:cNvCxnSpPr>
          <p:nvPr/>
        </p:nvCxnSpPr>
        <p:spPr>
          <a:xfrm flipV="1">
            <a:off x="6171708" y="3806225"/>
            <a:ext cx="529824" cy="711955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92DFCE-1A1E-4AEE-A876-6FE9A6059563}"/>
              </a:ext>
            </a:extLst>
          </p:cNvPr>
          <p:cNvCxnSpPr>
            <a:cxnSpLocks/>
          </p:cNvCxnSpPr>
          <p:nvPr/>
        </p:nvCxnSpPr>
        <p:spPr>
          <a:xfrm>
            <a:off x="6171708" y="4518180"/>
            <a:ext cx="0" cy="73823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EBEDF886-9AC1-4B75-A077-016D639079F5}"/>
              </a:ext>
            </a:extLst>
          </p:cNvPr>
          <p:cNvSpPr/>
          <p:nvPr/>
        </p:nvSpPr>
        <p:spPr>
          <a:xfrm>
            <a:off x="6058457" y="3624752"/>
            <a:ext cx="226500" cy="226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4D85DE8-D488-4C27-B52B-463EB8B57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69604">
            <a:off x="5515660" y="1149140"/>
            <a:ext cx="1252578" cy="1058664"/>
          </a:xfrm>
          <a:prstGeom prst="rect">
            <a:avLst/>
          </a:prstGeom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DAAB065-C6EA-4CA5-80C1-5B5F3AC08F25}"/>
              </a:ext>
            </a:extLst>
          </p:cNvPr>
          <p:cNvSpPr/>
          <p:nvPr/>
        </p:nvSpPr>
        <p:spPr>
          <a:xfrm rot="10800000">
            <a:off x="6046991" y="5272055"/>
            <a:ext cx="310392" cy="3942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06E868-C0DB-4FAD-A9A0-7F8FCCD035F6}"/>
              </a:ext>
            </a:extLst>
          </p:cNvPr>
          <p:cNvSpPr txBox="1"/>
          <p:nvPr/>
        </p:nvSpPr>
        <p:spPr>
          <a:xfrm>
            <a:off x="4785846" y="5294059"/>
            <a:ext cx="1495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GND</a:t>
            </a:r>
          </a:p>
          <a:p>
            <a:r>
              <a:rPr lang="en-US" dirty="0"/>
              <a:t>  (Logic 0)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66FF39-62A4-4044-96C1-9AD360C1CE76}"/>
              </a:ext>
            </a:extLst>
          </p:cNvPr>
          <p:cNvSpPr txBox="1"/>
          <p:nvPr/>
        </p:nvSpPr>
        <p:spPr>
          <a:xfrm>
            <a:off x="5482050" y="523803"/>
            <a:ext cx="1599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(Logic 1)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9C7D12-821A-4B06-AB7C-C4D0ECCB5C79}"/>
              </a:ext>
            </a:extLst>
          </p:cNvPr>
          <p:cNvSpPr txBox="1"/>
          <p:nvPr/>
        </p:nvSpPr>
        <p:spPr>
          <a:xfrm>
            <a:off x="6388975" y="936082"/>
            <a:ext cx="2257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 Push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788C85D-8337-452B-96BF-61569ADE5857}"/>
              </a:ext>
            </a:extLst>
          </p:cNvPr>
          <p:cNvCxnSpPr>
            <a:cxnSpLocks/>
          </p:cNvCxnSpPr>
          <p:nvPr/>
        </p:nvCxnSpPr>
        <p:spPr>
          <a:xfrm flipH="1">
            <a:off x="5156697" y="3179764"/>
            <a:ext cx="970344" cy="0"/>
          </a:xfrm>
          <a:prstGeom prst="line">
            <a:avLst/>
          </a:prstGeom>
          <a:ln w="476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08727BB-7BF6-43CE-A37E-5B268D6D8F8F}"/>
              </a:ext>
            </a:extLst>
          </p:cNvPr>
          <p:cNvSpPr txBox="1"/>
          <p:nvPr/>
        </p:nvSpPr>
        <p:spPr>
          <a:xfrm>
            <a:off x="4631432" y="2747395"/>
            <a:ext cx="1619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Input</a:t>
            </a:r>
          </a:p>
          <a:p>
            <a:endParaRPr lang="en-US" dirty="0"/>
          </a:p>
          <a:p>
            <a:r>
              <a:rPr lang="en-US" dirty="0"/>
              <a:t>Logic ???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F9D548-F7F3-4F0F-BE62-3F1E0BCF88EB}"/>
              </a:ext>
            </a:extLst>
          </p:cNvPr>
          <p:cNvCxnSpPr>
            <a:cxnSpLocks/>
          </p:cNvCxnSpPr>
          <p:nvPr/>
        </p:nvCxnSpPr>
        <p:spPr>
          <a:xfrm>
            <a:off x="9541006" y="2319557"/>
            <a:ext cx="0" cy="140096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B6657CA-3424-4B47-B3E8-6C0C15E587AD}"/>
              </a:ext>
            </a:extLst>
          </p:cNvPr>
          <p:cNvCxnSpPr>
            <a:cxnSpLocks/>
            <a:endCxn id="30" idx="0"/>
          </p:cNvCxnSpPr>
          <p:nvPr/>
        </p:nvCxnSpPr>
        <p:spPr>
          <a:xfrm flipH="1" flipV="1">
            <a:off x="9549394" y="3607266"/>
            <a:ext cx="2" cy="893428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C928D5E-74BB-4335-8A51-F9FC593B55E4}"/>
              </a:ext>
            </a:extLst>
          </p:cNvPr>
          <p:cNvCxnSpPr>
            <a:cxnSpLocks/>
          </p:cNvCxnSpPr>
          <p:nvPr/>
        </p:nvCxnSpPr>
        <p:spPr>
          <a:xfrm>
            <a:off x="9549395" y="4500694"/>
            <a:ext cx="0" cy="738231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9BCE2CA0-713C-4337-BD41-72C1BF68E5FD}"/>
              </a:ext>
            </a:extLst>
          </p:cNvPr>
          <p:cNvSpPr/>
          <p:nvPr/>
        </p:nvSpPr>
        <p:spPr>
          <a:xfrm>
            <a:off x="9436144" y="3607266"/>
            <a:ext cx="226500" cy="226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B217FB3-CCA5-48B3-BF83-3FBE82635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69604">
            <a:off x="8872404" y="1141491"/>
            <a:ext cx="1252578" cy="1058664"/>
          </a:xfrm>
          <a:prstGeom prst="rect">
            <a:avLst/>
          </a:prstGeom>
        </p:spPr>
      </p:pic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7217EF6A-0CB4-4BD6-AA03-544F523C57F7}"/>
              </a:ext>
            </a:extLst>
          </p:cNvPr>
          <p:cNvSpPr/>
          <p:nvPr/>
        </p:nvSpPr>
        <p:spPr>
          <a:xfrm rot="10800000">
            <a:off x="9393830" y="5251791"/>
            <a:ext cx="310392" cy="3942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B7CB75-0E1A-4CAD-8F0B-E104D7AC5FF8}"/>
              </a:ext>
            </a:extLst>
          </p:cNvPr>
          <p:cNvSpPr txBox="1"/>
          <p:nvPr/>
        </p:nvSpPr>
        <p:spPr>
          <a:xfrm>
            <a:off x="8132685" y="5273795"/>
            <a:ext cx="1495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GND</a:t>
            </a:r>
          </a:p>
          <a:p>
            <a:r>
              <a:rPr lang="en-US" dirty="0"/>
              <a:t>  (Logic 0)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4C5A42-D68C-4BB4-9A71-546F6706CE7B}"/>
              </a:ext>
            </a:extLst>
          </p:cNvPr>
          <p:cNvSpPr txBox="1"/>
          <p:nvPr/>
        </p:nvSpPr>
        <p:spPr>
          <a:xfrm>
            <a:off x="8828889" y="503539"/>
            <a:ext cx="1599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(Logic 1)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CCD8DC-D541-47A5-9076-164C1E1BE5C0}"/>
              </a:ext>
            </a:extLst>
          </p:cNvPr>
          <p:cNvSpPr txBox="1"/>
          <p:nvPr/>
        </p:nvSpPr>
        <p:spPr>
          <a:xfrm>
            <a:off x="9735814" y="915818"/>
            <a:ext cx="2257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Push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F1380D6-8477-43B8-B974-16A5E5A323F7}"/>
              </a:ext>
            </a:extLst>
          </p:cNvPr>
          <p:cNvCxnSpPr>
            <a:cxnSpLocks/>
          </p:cNvCxnSpPr>
          <p:nvPr/>
        </p:nvCxnSpPr>
        <p:spPr>
          <a:xfrm flipH="1">
            <a:off x="8528348" y="3272869"/>
            <a:ext cx="970344" cy="0"/>
          </a:xfrm>
          <a:prstGeom prst="line">
            <a:avLst/>
          </a:prstGeom>
          <a:ln w="476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329C831-3E70-497C-97FF-B6C3390FD9CE}"/>
              </a:ext>
            </a:extLst>
          </p:cNvPr>
          <p:cNvSpPr txBox="1"/>
          <p:nvPr/>
        </p:nvSpPr>
        <p:spPr>
          <a:xfrm>
            <a:off x="7835255" y="2747395"/>
            <a:ext cx="1619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Input</a:t>
            </a:r>
          </a:p>
          <a:p>
            <a:endParaRPr lang="en-US" dirty="0"/>
          </a:p>
          <a:p>
            <a:r>
              <a:rPr lang="en-US" dirty="0"/>
              <a:t>Logic ???</a:t>
            </a:r>
          </a:p>
        </p:txBody>
      </p:sp>
    </p:spTree>
    <p:extLst>
      <p:ext uri="{BB962C8B-B14F-4D97-AF65-F5344CB8AC3E}">
        <p14:creationId xmlns:p14="http://schemas.microsoft.com/office/powerpoint/2010/main" val="279201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A9FDD-F2AE-4D56-A780-39AAAA461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48736"/>
            <a:ext cx="9601200" cy="785568"/>
          </a:xfrm>
        </p:spPr>
        <p:txBody>
          <a:bodyPr/>
          <a:lstStyle/>
          <a:p>
            <a:r>
              <a:rPr lang="en-US" dirty="0"/>
              <a:t>LAB 1.2 : Reading Digital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76D9BA-E695-4EE6-8B7F-3A4B03FF6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636" y="1217005"/>
            <a:ext cx="6654328" cy="491954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385C9A-D312-4353-821F-DE3B7E121A48}"/>
              </a:ext>
            </a:extLst>
          </p:cNvPr>
          <p:cNvCxnSpPr>
            <a:cxnSpLocks/>
          </p:cNvCxnSpPr>
          <p:nvPr/>
        </p:nvCxnSpPr>
        <p:spPr>
          <a:xfrm flipH="1">
            <a:off x="4124574" y="1018970"/>
            <a:ext cx="413857" cy="1682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1651A1-330A-47F6-8255-30EEA8840494}"/>
              </a:ext>
            </a:extLst>
          </p:cNvPr>
          <p:cNvSpPr txBox="1"/>
          <p:nvPr/>
        </p:nvSpPr>
        <p:spPr>
          <a:xfrm>
            <a:off x="4613932" y="834304"/>
            <a:ext cx="177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10kOhm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B6D8D9-0109-4EDB-AD0D-2D9DED989B48}"/>
              </a:ext>
            </a:extLst>
          </p:cNvPr>
          <p:cNvSpPr txBox="1"/>
          <p:nvPr/>
        </p:nvSpPr>
        <p:spPr>
          <a:xfrm>
            <a:off x="178951" y="3686563"/>
            <a:ext cx="177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220Ohm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0AA674-71AD-463E-A7A0-2A340774BD35}"/>
              </a:ext>
            </a:extLst>
          </p:cNvPr>
          <p:cNvCxnSpPr>
            <a:cxnSpLocks/>
          </p:cNvCxnSpPr>
          <p:nvPr/>
        </p:nvCxnSpPr>
        <p:spPr>
          <a:xfrm flipV="1">
            <a:off x="1166057" y="3391949"/>
            <a:ext cx="1886125" cy="47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6B4612-46C7-4E27-9922-4C972B2DC78D}"/>
              </a:ext>
            </a:extLst>
          </p:cNvPr>
          <p:cNvSpPr txBox="1"/>
          <p:nvPr/>
        </p:nvSpPr>
        <p:spPr>
          <a:xfrm>
            <a:off x="7653571" y="1082898"/>
            <a:ext cx="435947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char  status; </a:t>
            </a:r>
          </a:p>
          <a:p>
            <a:endParaRPr lang="en-US" sz="2000" dirty="0"/>
          </a:p>
          <a:p>
            <a:r>
              <a:rPr lang="en-US" sz="2000" dirty="0"/>
              <a:t>void setup() 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pinMode</a:t>
            </a:r>
            <a:r>
              <a:rPr lang="en-US" sz="2000" dirty="0"/>
              <a:t>(13,OUTPUT);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pinMode</a:t>
            </a:r>
            <a:r>
              <a:rPr lang="en-US" sz="2000" dirty="0"/>
              <a:t>(2, INPUT);</a:t>
            </a:r>
          </a:p>
          <a:p>
            <a:r>
              <a:rPr lang="en-US" sz="2000" dirty="0"/>
              <a:t>}</a:t>
            </a:r>
          </a:p>
          <a:p>
            <a:endParaRPr lang="en-US" sz="2000" dirty="0"/>
          </a:p>
          <a:p>
            <a:r>
              <a:rPr lang="en-US" sz="2000" dirty="0"/>
              <a:t>void loop() 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status = </a:t>
            </a:r>
            <a:r>
              <a:rPr lang="en-US" sz="2000" dirty="0" err="1"/>
              <a:t>digitalRead</a:t>
            </a:r>
            <a:r>
              <a:rPr lang="en-US" sz="2000" dirty="0"/>
              <a:t>(2);</a:t>
            </a:r>
          </a:p>
          <a:p>
            <a:endParaRPr lang="en-US" sz="2000" dirty="0"/>
          </a:p>
          <a:p>
            <a:r>
              <a:rPr lang="en-US" sz="2000" dirty="0"/>
              <a:t>    //  Add your code here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68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46066-A727-40EA-8533-CB5D25EDB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43150"/>
            <a:ext cx="9601200" cy="785568"/>
          </a:xfrm>
        </p:spPr>
        <p:txBody>
          <a:bodyPr/>
          <a:lstStyle/>
          <a:p>
            <a:r>
              <a:rPr lang="en-US" dirty="0"/>
              <a:t>Arduino C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8913B-B52A-4743-97BC-5A950ECEA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char : 8-bit number value from -128 to 127.</a:t>
            </a:r>
          </a:p>
          <a:p>
            <a:r>
              <a:rPr lang="en-US" dirty="0"/>
              <a:t>unsigned char : 8-bit number from 0 to 255.</a:t>
            </a:r>
          </a:p>
          <a:p>
            <a:r>
              <a:rPr lang="en-US" dirty="0"/>
              <a:t>int : 16-bit number from -32768 to 32767.</a:t>
            </a:r>
          </a:p>
          <a:p>
            <a:r>
              <a:rPr lang="en-US" dirty="0"/>
              <a:t>unsigned int : 16-bit number from 0 to 65536.</a:t>
            </a:r>
          </a:p>
          <a:p>
            <a:r>
              <a:rPr lang="en-US" dirty="0"/>
              <a:t>float : real number with floating point.</a:t>
            </a:r>
          </a:p>
        </p:txBody>
      </p:sp>
    </p:spTree>
    <p:extLst>
      <p:ext uri="{BB962C8B-B14F-4D97-AF65-F5344CB8AC3E}">
        <p14:creationId xmlns:p14="http://schemas.microsoft.com/office/powerpoint/2010/main" val="75079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9B60-8E29-49B0-8E28-F24247F4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2D55B-2898-4E07-9DEF-A4DA87CDB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While loop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While (</a:t>
            </a:r>
            <a:r>
              <a:rPr lang="en-US" dirty="0" err="1"/>
              <a:t>digitalRead</a:t>
            </a:r>
            <a:r>
              <a:rPr lang="en-US" dirty="0"/>
              <a:t>(2)==1)</a:t>
            </a:r>
          </a:p>
          <a:p>
            <a:pPr marL="0" indent="0">
              <a:buNone/>
            </a:pPr>
            <a:r>
              <a:rPr lang="en-US" dirty="0"/>
              <a:t>            {</a:t>
            </a:r>
          </a:p>
          <a:p>
            <a:pPr marL="0" indent="0">
              <a:buNone/>
            </a:pPr>
            <a:r>
              <a:rPr lang="en-US" dirty="0"/>
              <a:t>                   // Do until </a:t>
            </a:r>
            <a:r>
              <a:rPr lang="en-US" dirty="0" err="1"/>
              <a:t>digitalRead</a:t>
            </a:r>
            <a:r>
              <a:rPr lang="en-US" dirty="0"/>
              <a:t>(2)!=0</a:t>
            </a:r>
          </a:p>
          <a:p>
            <a:pPr marL="0" indent="0">
              <a:buNone/>
            </a:pPr>
            <a:r>
              <a:rPr lang="en-US" dirty="0"/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21819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9B60-8E29-49B0-8E28-F24247F4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2D55B-2898-4E07-9DEF-A4DA87CDB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loop</a:t>
            </a:r>
          </a:p>
          <a:p>
            <a:pPr marL="0" indent="0">
              <a:buNone/>
            </a:pPr>
            <a:r>
              <a:rPr lang="en-US" dirty="0"/>
              <a:t>            char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            for (</a:t>
            </a:r>
            <a:r>
              <a:rPr lang="en-US" dirty="0" err="1"/>
              <a:t>i</a:t>
            </a:r>
            <a:r>
              <a:rPr lang="en-US" dirty="0"/>
              <a:t>=0;i&lt;10;i++);</a:t>
            </a:r>
          </a:p>
          <a:p>
            <a:pPr marL="0" indent="0">
              <a:buNone/>
            </a:pPr>
            <a:r>
              <a:rPr lang="en-US" dirty="0"/>
              <a:t>            {</a:t>
            </a:r>
          </a:p>
          <a:p>
            <a:pPr marL="0" indent="0">
              <a:buNone/>
            </a:pPr>
            <a:r>
              <a:rPr lang="en-US" dirty="0"/>
              <a:t>                   // Do from </a:t>
            </a:r>
            <a:r>
              <a:rPr lang="en-US" dirty="0" err="1"/>
              <a:t>i</a:t>
            </a:r>
            <a:r>
              <a:rPr lang="en-US" dirty="0"/>
              <a:t>==0 until </a:t>
            </a:r>
            <a:r>
              <a:rPr lang="en-US" dirty="0" err="1"/>
              <a:t>i</a:t>
            </a:r>
            <a:r>
              <a:rPr lang="en-US" dirty="0"/>
              <a:t>==9</a:t>
            </a:r>
          </a:p>
          <a:p>
            <a:pPr marL="0" indent="0">
              <a:buNone/>
            </a:pPr>
            <a:r>
              <a:rPr lang="en-US" dirty="0"/>
              <a:t>                  // Totally 10 times</a:t>
            </a:r>
          </a:p>
          <a:p>
            <a:pPr marL="0" indent="0">
              <a:buNone/>
            </a:pPr>
            <a:r>
              <a:rPr lang="en-US" dirty="0"/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176991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9B60-8E29-49B0-8E28-F24247F4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2D55B-2898-4E07-9DEF-A4DA87CDB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55550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If statement</a:t>
            </a:r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sz="2400" dirty="0"/>
              <a:t>if (</a:t>
            </a:r>
            <a:r>
              <a:rPr lang="en-US" sz="2400" dirty="0" err="1"/>
              <a:t>digitalRead</a:t>
            </a:r>
            <a:r>
              <a:rPr lang="en-US" sz="2400" dirty="0"/>
              <a:t>(2)==1) </a:t>
            </a:r>
          </a:p>
          <a:p>
            <a:pPr marL="0" indent="0">
              <a:buNone/>
            </a:pPr>
            <a:r>
              <a:rPr lang="en-US" sz="2400" dirty="0"/>
              <a:t>            {       </a:t>
            </a:r>
          </a:p>
          <a:p>
            <a:pPr marL="0" indent="0">
              <a:buNone/>
            </a:pPr>
            <a:r>
              <a:rPr lang="en-US" sz="2400" dirty="0"/>
              <a:t>                 // Do when </a:t>
            </a:r>
            <a:r>
              <a:rPr lang="en-US" sz="2400" dirty="0" err="1"/>
              <a:t>digitalRead</a:t>
            </a:r>
            <a:r>
              <a:rPr lang="en-US" sz="2400" dirty="0"/>
              <a:t>(2) == 1;</a:t>
            </a:r>
          </a:p>
          <a:p>
            <a:pPr marL="0" indent="0">
              <a:buNone/>
            </a:pPr>
            <a:r>
              <a:rPr lang="en-US" sz="2400" dirty="0"/>
              <a:t>            }</a:t>
            </a:r>
          </a:p>
          <a:p>
            <a:pPr marL="0" indent="0">
              <a:buNone/>
            </a:pPr>
            <a:r>
              <a:rPr lang="en-US" sz="2400" dirty="0"/>
              <a:t>            else</a:t>
            </a:r>
          </a:p>
          <a:p>
            <a:pPr marL="0" indent="0">
              <a:buNone/>
            </a:pPr>
            <a:r>
              <a:rPr lang="en-US" sz="2400" dirty="0"/>
              <a:t>            {       </a:t>
            </a:r>
          </a:p>
          <a:p>
            <a:pPr marL="0" indent="0">
              <a:buNone/>
            </a:pPr>
            <a:r>
              <a:rPr lang="en-US" sz="2400" dirty="0"/>
              <a:t>                  // Do when </a:t>
            </a:r>
            <a:r>
              <a:rPr lang="en-US" sz="2400" dirty="0" err="1"/>
              <a:t>digitalRead</a:t>
            </a:r>
            <a:r>
              <a:rPr lang="en-US" sz="2400" dirty="0"/>
              <a:t>(2) == 0;</a:t>
            </a:r>
          </a:p>
          <a:p>
            <a:pPr marL="0" indent="0">
              <a:buNone/>
            </a:pPr>
            <a:r>
              <a:rPr lang="en-US" sz="2400" dirty="0"/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394238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9B60-8E29-49B0-8E28-F24247F4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2D55B-2898-4E07-9DEF-A4DA87CDB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21994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switch statement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sz="2000" dirty="0"/>
              <a:t>char case;</a:t>
            </a:r>
          </a:p>
          <a:p>
            <a:pPr marL="0" indent="0">
              <a:buNone/>
            </a:pPr>
            <a:r>
              <a:rPr lang="en-US" sz="2000" dirty="0"/>
              <a:t>            switch (case) </a:t>
            </a:r>
          </a:p>
          <a:p>
            <a:pPr marL="0" indent="0">
              <a:buNone/>
            </a:pPr>
            <a:r>
              <a:rPr lang="en-US" sz="2000" dirty="0"/>
              <a:t>            {</a:t>
            </a:r>
          </a:p>
          <a:p>
            <a:pPr marL="0" indent="0">
              <a:buNone/>
            </a:pPr>
            <a:r>
              <a:rPr lang="en-US" sz="2000" dirty="0"/>
              <a:t>                 case 0      : { // Do something;   break;}</a:t>
            </a:r>
          </a:p>
          <a:p>
            <a:pPr marL="0" indent="0">
              <a:buNone/>
            </a:pPr>
            <a:r>
              <a:rPr lang="en-US" sz="2000" dirty="0"/>
              <a:t>                 case 1      : { // Do something;   break;}</a:t>
            </a:r>
          </a:p>
          <a:p>
            <a:pPr marL="0" indent="0">
              <a:buNone/>
            </a:pPr>
            <a:r>
              <a:rPr lang="en-US" sz="2000" dirty="0"/>
              <a:t>                 case 2      : { // Do something;   break;}</a:t>
            </a:r>
          </a:p>
          <a:p>
            <a:pPr marL="0" indent="0">
              <a:buNone/>
            </a:pPr>
            <a:r>
              <a:rPr lang="en-US" sz="2000" dirty="0"/>
              <a:t>                 case 3      : { // Do something;   break;} </a:t>
            </a:r>
          </a:p>
          <a:p>
            <a:pPr marL="0" indent="0">
              <a:buNone/>
            </a:pPr>
            <a:r>
              <a:rPr lang="en-US" sz="2000" dirty="0"/>
              <a:t>                 default : { // Do something;   break;} </a:t>
            </a:r>
          </a:p>
          <a:p>
            <a:pPr marL="0" indent="0">
              <a:buNone/>
            </a:pPr>
            <a:r>
              <a:rPr lang="en-US" sz="2000" dirty="0"/>
              <a:t>             }</a:t>
            </a:r>
          </a:p>
        </p:txBody>
      </p:sp>
    </p:spTree>
    <p:extLst>
      <p:ext uri="{BB962C8B-B14F-4D97-AF65-F5344CB8AC3E}">
        <p14:creationId xmlns:p14="http://schemas.microsoft.com/office/powerpoint/2010/main" val="22131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1D67-5AB3-4E0D-AE1F-74EC3802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1.3 : Arduino Port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9B4A0-AB8B-4214-8240-D0B44E81A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97495"/>
            <a:ext cx="10910777" cy="5156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Condition</a:t>
            </a:r>
          </a:p>
          <a:p>
            <a:pPr marL="514350" indent="-514350">
              <a:buAutoNum type="arabicPeriod"/>
            </a:pPr>
            <a:r>
              <a:rPr lang="en-US" sz="2000" dirty="0"/>
              <a:t>Connect Arduino with 3 LEDs : Red, Yellow and Green.</a:t>
            </a:r>
          </a:p>
          <a:p>
            <a:pPr marL="514350" indent="-514350">
              <a:buAutoNum type="arabicPeriod"/>
            </a:pPr>
            <a:r>
              <a:rPr lang="en-US" sz="2000" dirty="0"/>
              <a:t>Connect 1 push button.</a:t>
            </a:r>
          </a:p>
          <a:p>
            <a:pPr marL="514350" indent="-514350">
              <a:buAutoNum type="arabicPeriod"/>
            </a:pPr>
            <a:r>
              <a:rPr lang="en-US" sz="2000" dirty="0"/>
              <a:t>When Arduino starts no LED on.</a:t>
            </a:r>
          </a:p>
          <a:p>
            <a:pPr marL="514350" indent="-514350">
              <a:buAutoNum type="arabicPeriod"/>
            </a:pPr>
            <a:r>
              <a:rPr lang="en-US" sz="2000" dirty="0"/>
              <a:t>When button is pushed and released -&gt; </a:t>
            </a:r>
            <a:r>
              <a:rPr lang="en-US" sz="2000" b="1" dirty="0">
                <a:solidFill>
                  <a:srgbClr val="FF0000"/>
                </a:solidFill>
                <a:highlight>
                  <a:srgbClr val="000000"/>
                </a:highlight>
              </a:rPr>
              <a:t>Red on</a:t>
            </a:r>
            <a:r>
              <a:rPr lang="en-US" sz="2000" dirty="0"/>
              <a:t>, Yellow off , Green off</a:t>
            </a:r>
          </a:p>
          <a:p>
            <a:pPr marL="514350" indent="-514350">
              <a:buFont typeface="Arial" pitchFamily="34" charset="0"/>
              <a:buAutoNum type="arabicPeriod"/>
            </a:pPr>
            <a:r>
              <a:rPr lang="en-US" sz="2000" dirty="0"/>
              <a:t>When button is pushed and released again -&gt; Red Off, </a:t>
            </a:r>
            <a:r>
              <a:rPr lang="en-US" sz="2000" b="1" dirty="0">
                <a:solidFill>
                  <a:srgbClr val="FFFF00"/>
                </a:solidFill>
                <a:highlight>
                  <a:srgbClr val="000000"/>
                </a:highlight>
              </a:rPr>
              <a:t>Yellow on </a:t>
            </a:r>
            <a:r>
              <a:rPr lang="en-US" sz="2000" dirty="0"/>
              <a:t>, Green off</a:t>
            </a:r>
          </a:p>
          <a:p>
            <a:pPr marL="514350" indent="-514350">
              <a:buFont typeface="Arial" pitchFamily="34" charset="0"/>
              <a:buAutoNum type="arabicPeriod"/>
            </a:pPr>
            <a:r>
              <a:rPr lang="en-US" sz="2000" dirty="0"/>
              <a:t>When button is pushed and released again -&gt; Red Off, Yellow off , </a:t>
            </a:r>
            <a:r>
              <a:rPr lang="en-US" sz="2000" b="1" dirty="0">
                <a:solidFill>
                  <a:srgbClr val="00B050"/>
                </a:solidFill>
                <a:highlight>
                  <a:srgbClr val="000000"/>
                </a:highlight>
              </a:rPr>
              <a:t>Green on</a:t>
            </a:r>
          </a:p>
          <a:p>
            <a:pPr marL="514350" indent="-514350">
              <a:buFont typeface="Arial" pitchFamily="34" charset="0"/>
              <a:buAutoNum type="arabicPeriod"/>
            </a:pPr>
            <a:r>
              <a:rPr lang="en-US" sz="2000" dirty="0"/>
              <a:t>When button is pushed and released again -&gt; Back to 4.</a:t>
            </a:r>
          </a:p>
          <a:p>
            <a:pPr marL="514350" indent="-51435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6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73300-8AB3-45D8-A481-5E1017EF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1.3 : Arduino Port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3D3609-A22C-4B70-86AA-46DD19A14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536" y="893135"/>
            <a:ext cx="5870064" cy="522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1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D9C774-5009-4EF8-B1CF-8FFB0BBF1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779" y="1305959"/>
            <a:ext cx="6136378" cy="481135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9B5A95A-39A4-4EC8-BF29-17A99B8BB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107567"/>
            <a:ext cx="9601200" cy="785568"/>
          </a:xfrm>
        </p:spPr>
        <p:txBody>
          <a:bodyPr/>
          <a:lstStyle/>
          <a:p>
            <a:r>
              <a:rPr lang="en-US" dirty="0"/>
              <a:t>LAB 1.3 : Arduino Port Test</a:t>
            </a:r>
          </a:p>
        </p:txBody>
      </p:sp>
    </p:spTree>
    <p:extLst>
      <p:ext uri="{BB962C8B-B14F-4D97-AF65-F5344CB8AC3E}">
        <p14:creationId xmlns:p14="http://schemas.microsoft.com/office/powerpoint/2010/main" val="46891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2A760-56AB-4BA9-906F-D7AAA0CD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7441C-5E8D-48B3-9209-0E6A39E06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63939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Arduino Uno Rev3</a:t>
            </a:r>
          </a:p>
        </p:txBody>
      </p:sp>
      <p:pic>
        <p:nvPicPr>
          <p:cNvPr id="2050" name="Picture 2" descr="Arduino Uno (R3)">
            <a:extLst>
              <a:ext uri="{FF2B5EF4-FFF2-40B4-BE49-F238E27FC236}">
                <a16:creationId xmlns:a16="http://schemas.microsoft.com/office/drawing/2014/main" id="{F9815B5A-CF96-4A5B-9B0D-30BCED931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044" y="1535609"/>
            <a:ext cx="4881656" cy="378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8B621B-0031-4B48-B40A-DAB732390BC7}"/>
              </a:ext>
            </a:extLst>
          </p:cNvPr>
          <p:cNvSpPr txBox="1"/>
          <p:nvPr/>
        </p:nvSpPr>
        <p:spPr>
          <a:xfrm>
            <a:off x="766798" y="1778466"/>
            <a:ext cx="53605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Uno is a huge option for your initial Arduino. It consists of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14-digital I/O pins, where 6-pins can be used as PWM(pulse width modulation outputs)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6-analog inputs, a reset button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a power jack, a USB connection.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PC connection via USB cable</a:t>
            </a:r>
          </a:p>
        </p:txBody>
      </p:sp>
    </p:spTree>
    <p:extLst>
      <p:ext uri="{BB962C8B-B14F-4D97-AF65-F5344CB8AC3E}">
        <p14:creationId xmlns:p14="http://schemas.microsoft.com/office/powerpoint/2010/main" val="407810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BF00C-3204-4BC9-9C84-77C7AF47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 Rev3 Specification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AE0D81-9DB9-48E7-87B3-DADCE79E9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88" y="851984"/>
            <a:ext cx="4744877" cy="5154032"/>
          </a:xfrm>
          <a:prstGeom prst="rect">
            <a:avLst/>
          </a:prstGeom>
        </p:spPr>
      </p:pic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BB32F7DA-C568-47E5-A49F-B77D4B9D4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520" y="3712421"/>
            <a:ext cx="2118221" cy="16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F7E343-61D1-47CA-A1F4-C32A059DE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2696" y="654431"/>
            <a:ext cx="3933240" cy="5230446"/>
          </a:xfrm>
          <a:prstGeom prst="rect">
            <a:avLst/>
          </a:prstGeom>
        </p:spPr>
      </p:pic>
      <p:pic>
        <p:nvPicPr>
          <p:cNvPr id="8" name="Picture 2" descr="Arduino Uno (R3)">
            <a:extLst>
              <a:ext uri="{FF2B5EF4-FFF2-40B4-BE49-F238E27FC236}">
                <a16:creationId xmlns:a16="http://schemas.microsoft.com/office/drawing/2014/main" id="{FB042112-90B0-4D9D-8010-2D5E8949E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144" y="1241569"/>
            <a:ext cx="2454517" cy="190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70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A1A2B-2ECC-4370-AFC5-0FF90CF1A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 Before Arduino Board</a:t>
            </a:r>
          </a:p>
        </p:txBody>
      </p:sp>
      <p:pic>
        <p:nvPicPr>
          <p:cNvPr id="7170" name="Picture 2" descr="Image result for atmega328 flash burn">
            <a:extLst>
              <a:ext uri="{FF2B5EF4-FFF2-40B4-BE49-F238E27FC236}">
                <a16:creationId xmlns:a16="http://schemas.microsoft.com/office/drawing/2014/main" id="{80538333-DA42-487F-8049-CCD466B9E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775" y="893135"/>
            <a:ext cx="3670182" cy="367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923CC192-B412-46C9-887F-FE3CCE930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448" y="4089926"/>
            <a:ext cx="2118221" cy="16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atmega328 beadboard">
            <a:extLst>
              <a:ext uri="{FF2B5EF4-FFF2-40B4-BE49-F238E27FC236}">
                <a16:creationId xmlns:a16="http://schemas.microsoft.com/office/drawing/2014/main" id="{E99BB8DB-5855-4F2A-B3CC-8FA8B031C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7018" y="1459684"/>
            <a:ext cx="2995000" cy="393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26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391D-356E-40BE-A195-7073B74C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 Before Arduino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DA783-B984-441D-919C-23FD5DCE0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954882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Assembly Programming</a:t>
            </a:r>
          </a:p>
        </p:txBody>
      </p:sp>
      <p:pic>
        <p:nvPicPr>
          <p:cNvPr id="2050" name="Picture 2" descr="Adding Source File to AVRStudio4 Project">
            <a:extLst>
              <a:ext uri="{FF2B5EF4-FFF2-40B4-BE49-F238E27FC236}">
                <a16:creationId xmlns:a16="http://schemas.microsoft.com/office/drawing/2014/main" id="{C8E59902-937B-4124-94B0-DF0E3B7CA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716" y="1518472"/>
            <a:ext cx="5972611" cy="445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3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14F25-9EFB-4520-9D53-B7E330A7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 Before Arduino 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8AF049-9399-4617-BA27-970356542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964" y="893135"/>
            <a:ext cx="8591375" cy="512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14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DF703-B01D-4EBF-8F1A-880627AAD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Arduino Boards and Microcontrollers</a:t>
            </a:r>
          </a:p>
        </p:txBody>
      </p:sp>
      <p:pic>
        <p:nvPicPr>
          <p:cNvPr id="6146" name="Picture 2" descr="Image result for arduino nano">
            <a:extLst>
              <a:ext uri="{FF2B5EF4-FFF2-40B4-BE49-F238E27FC236}">
                <a16:creationId xmlns:a16="http://schemas.microsoft.com/office/drawing/2014/main" id="{498C6E3A-CADE-4AE7-901D-169B4B06B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387" y="1543790"/>
            <a:ext cx="2230206" cy="223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36EFD6-0697-4EC7-9248-AA58B29931C7}"/>
              </a:ext>
            </a:extLst>
          </p:cNvPr>
          <p:cNvSpPr txBox="1"/>
          <p:nvPr/>
        </p:nvSpPr>
        <p:spPr>
          <a:xfrm>
            <a:off x="847289" y="1283516"/>
            <a:ext cx="220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Nano</a:t>
            </a:r>
          </a:p>
        </p:txBody>
      </p:sp>
      <p:pic>
        <p:nvPicPr>
          <p:cNvPr id="6148" name="Picture 4" descr="Image result for arduino mega">
            <a:extLst>
              <a:ext uri="{FF2B5EF4-FFF2-40B4-BE49-F238E27FC236}">
                <a16:creationId xmlns:a16="http://schemas.microsoft.com/office/drawing/2014/main" id="{5A486954-C98A-4F31-A298-C6AA0C593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6805" y="1584685"/>
            <a:ext cx="4845522" cy="277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E74D9-6F50-4925-A88A-EBEA2C134304}"/>
              </a:ext>
            </a:extLst>
          </p:cNvPr>
          <p:cNvSpPr txBox="1"/>
          <p:nvPr/>
        </p:nvSpPr>
        <p:spPr>
          <a:xfrm>
            <a:off x="8808196" y="1174458"/>
            <a:ext cx="220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 Mega</a:t>
            </a:r>
          </a:p>
        </p:txBody>
      </p:sp>
      <p:pic>
        <p:nvPicPr>
          <p:cNvPr id="6150" name="Picture 6" descr="Image result for arduino uno wifi">
            <a:extLst>
              <a:ext uri="{FF2B5EF4-FFF2-40B4-BE49-F238E27FC236}">
                <a16:creationId xmlns:a16="http://schemas.microsoft.com/office/drawing/2014/main" id="{9050648E-A216-4BAE-99FE-7F48CD043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33" y="1398436"/>
            <a:ext cx="3144299" cy="314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F7CA7D-2B70-4AD2-9247-06F90C09AC94}"/>
              </a:ext>
            </a:extLst>
          </p:cNvPr>
          <p:cNvSpPr txBox="1"/>
          <p:nvPr/>
        </p:nvSpPr>
        <p:spPr>
          <a:xfrm>
            <a:off x="4215555" y="1275126"/>
            <a:ext cx="220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WIFI</a:t>
            </a:r>
          </a:p>
        </p:txBody>
      </p:sp>
      <p:pic>
        <p:nvPicPr>
          <p:cNvPr id="6152" name="Picture 8" descr="Image result for nodemcu esp8266">
            <a:extLst>
              <a:ext uri="{FF2B5EF4-FFF2-40B4-BE49-F238E27FC236}">
                <a16:creationId xmlns:a16="http://schemas.microsoft.com/office/drawing/2014/main" id="{F449E9C2-4202-4D1C-9D2B-B1208E095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139" y="4186107"/>
            <a:ext cx="1892454" cy="182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CAACEA-47D9-4D1B-8A3D-F5345525F836}"/>
              </a:ext>
            </a:extLst>
          </p:cNvPr>
          <p:cNvSpPr txBox="1"/>
          <p:nvPr/>
        </p:nvSpPr>
        <p:spPr>
          <a:xfrm>
            <a:off x="909320" y="4055319"/>
            <a:ext cx="2781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NodeMCU</a:t>
            </a:r>
            <a:r>
              <a:rPr lang="en-US" dirty="0"/>
              <a:t> ESP32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D7AD03-3F31-4665-B195-4CAECB4C0DE5}"/>
              </a:ext>
            </a:extLst>
          </p:cNvPr>
          <p:cNvSpPr txBox="1"/>
          <p:nvPr/>
        </p:nvSpPr>
        <p:spPr>
          <a:xfrm>
            <a:off x="3053593" y="4705974"/>
            <a:ext cx="3942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202122"/>
                </a:solidFill>
                <a:latin typeface="Arial" panose="020B0604020202020204" pitchFamily="34" charset="0"/>
              </a:rPr>
              <a:t>-</a:t>
            </a: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Xtensa</a:t>
            </a: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dual-core (or single-core) 32-bit LX6 microprocessor, operating at 160 or 240 MHz</a:t>
            </a:r>
          </a:p>
          <a:p>
            <a:pPr algn="l"/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Wi-Fi: </a:t>
            </a:r>
            <a:r>
              <a:rPr lang="en-US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IEEE 802.11"/>
              </a:rPr>
              <a:t>802.11</a:t>
            </a: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b/g/n</a:t>
            </a:r>
          </a:p>
          <a:p>
            <a:pPr algn="l"/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Bluetooth: v4.2 BR/EDR and BLE</a:t>
            </a:r>
          </a:p>
          <a:p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520 KiB SRAM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9077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1D6513D693524787C5D0EA467D929D" ma:contentTypeVersion="5" ma:contentTypeDescription="Create a new document." ma:contentTypeScope="" ma:versionID="2526afcc663cb560fb3e97d4a3ef4a18">
  <xsd:schema xmlns:xsd="http://www.w3.org/2001/XMLSchema" xmlns:xs="http://www.w3.org/2001/XMLSchema" xmlns:p="http://schemas.microsoft.com/office/2006/metadata/properties" xmlns:ns2="5b01d150-0b26-4cd2-b78f-b2a512a8fbd1" targetNamespace="http://schemas.microsoft.com/office/2006/metadata/properties" ma:root="true" ma:fieldsID="387be9485cf3a809c1b81cbd1cb1b174" ns2:_="">
    <xsd:import namespace="5b01d150-0b26-4cd2-b78f-b2a512a8fbd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01d150-0b26-4cd2-b78f-b2a512a8fb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795E21-A9F7-4B5F-833F-ECD67F37C623}"/>
</file>

<file path=customXml/itemProps2.xml><?xml version="1.0" encoding="utf-8"?>
<ds:datastoreItem xmlns:ds="http://schemas.openxmlformats.org/officeDocument/2006/customXml" ds:itemID="{D25E848C-4EA8-4065-90C3-6B27541A000D}"/>
</file>

<file path=customXml/itemProps3.xml><?xml version="1.0" encoding="utf-8"?>
<ds:datastoreItem xmlns:ds="http://schemas.openxmlformats.org/officeDocument/2006/customXml" ds:itemID="{5F66140A-3DC0-445F-AAF2-8C14085086A0}"/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1544</TotalTime>
  <Words>1046</Words>
  <Application>Microsoft Office PowerPoint</Application>
  <PresentationFormat>Widescreen</PresentationFormat>
  <Paragraphs>185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Arial</vt:lpstr>
      <vt:lpstr>DilleniaUPC</vt:lpstr>
      <vt:lpstr>Diamond Grid 16x9</vt:lpstr>
      <vt:lpstr>Lab 1 : Introduction to Arduino</vt:lpstr>
      <vt:lpstr>What is an Arduino ?</vt:lpstr>
      <vt:lpstr>History</vt:lpstr>
      <vt:lpstr>Type of Arduino</vt:lpstr>
      <vt:lpstr>Arduino Uno Rev3 Specification</vt:lpstr>
      <vt:lpstr>Microcontroller Before Arduino Board</vt:lpstr>
      <vt:lpstr>Microcontroller Before Arduino Board</vt:lpstr>
      <vt:lpstr>Microcontroller Before Arduino Board</vt:lpstr>
      <vt:lpstr>Other Arduino Boards and Microcontrollers</vt:lpstr>
      <vt:lpstr>Arduino Board Comparison</vt:lpstr>
      <vt:lpstr>Arduino Uno Structure</vt:lpstr>
      <vt:lpstr>Arduino IDE  -&gt;  www.arduino.cc</vt:lpstr>
      <vt:lpstr>Arduino IDE</vt:lpstr>
      <vt:lpstr>Arduino IDE</vt:lpstr>
      <vt:lpstr>Arduino IDE</vt:lpstr>
      <vt:lpstr>Arduino Programming</vt:lpstr>
      <vt:lpstr>Bare minimum code</vt:lpstr>
      <vt:lpstr>PinMode</vt:lpstr>
      <vt:lpstr>Writing Digital Values</vt:lpstr>
      <vt:lpstr>LED (Light-Emitting Diode)</vt:lpstr>
      <vt:lpstr>LAB 1.1 : LED Control</vt:lpstr>
      <vt:lpstr>Breadboard or Protoboard</vt:lpstr>
      <vt:lpstr>LAB 1.1 : LED Control</vt:lpstr>
      <vt:lpstr>How to compile and upload code</vt:lpstr>
      <vt:lpstr>How to submit your work</vt:lpstr>
      <vt:lpstr>How to submit your work</vt:lpstr>
      <vt:lpstr>How to submit your work</vt:lpstr>
      <vt:lpstr>Reading Digital Values</vt:lpstr>
      <vt:lpstr>Push Button</vt:lpstr>
      <vt:lpstr>Push Button</vt:lpstr>
      <vt:lpstr>LAB 1.2 : Reading Digital Values</vt:lpstr>
      <vt:lpstr>Arduino C Variables</vt:lpstr>
      <vt:lpstr>Basic C Structure</vt:lpstr>
      <vt:lpstr>Basic C Structure</vt:lpstr>
      <vt:lpstr>Basic C Structure</vt:lpstr>
      <vt:lpstr>Basic C Structure</vt:lpstr>
      <vt:lpstr>LAB 1.3 : Arduino Port Test</vt:lpstr>
      <vt:lpstr>LAB 1.3 : Arduino Port Test</vt:lpstr>
      <vt:lpstr>LAB 1.3 : Arduino Port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Microprocessor and its Applications</dc:title>
  <dc:creator>sumek.wi</dc:creator>
  <cp:lastModifiedBy>sumek wisayataksin</cp:lastModifiedBy>
  <cp:revision>157</cp:revision>
  <dcterms:created xsi:type="dcterms:W3CDTF">2017-12-19T08:52:47Z</dcterms:created>
  <dcterms:modified xsi:type="dcterms:W3CDTF">2021-01-20T05:05:58Z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0x010100E21D6513D693524787C5D0EA467D929D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